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2" r:id="rId3"/>
    <p:sldId id="257" r:id="rId4"/>
    <p:sldId id="274" r:id="rId5"/>
    <p:sldId id="270" r:id="rId6"/>
    <p:sldId id="271" r:id="rId7"/>
    <p:sldId id="272" r:id="rId8"/>
    <p:sldId id="275" r:id="rId9"/>
    <p:sldId id="259" r:id="rId10"/>
    <p:sldId id="276" r:id="rId11"/>
    <p:sldId id="277" r:id="rId12"/>
    <p:sldId id="278" r:id="rId13"/>
    <p:sldId id="280" r:id="rId14"/>
    <p:sldId id="281" r:id="rId15"/>
    <p:sldId id="27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infourok.ru/sposobi-ocenivaniya-na-urokah-721004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D1BE81-C7AD-6A38-3E85-050EC4769D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4114" y="3858215"/>
            <a:ext cx="2257886" cy="111328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Segoe Print" panose="02000600000000000000" pitchFamily="2" charset="0"/>
              </a:rPr>
              <a:t>2023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6C8A33-C457-E698-0F77-10B957AB2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6072" y="568172"/>
            <a:ext cx="4163627" cy="41636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53EB79-A00B-ED6B-B34B-D2F601EF4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7935"/>
            <a:ext cx="6773582" cy="34926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FB85CB-273C-8891-476E-33F25D49A243}"/>
              </a:ext>
            </a:extLst>
          </p:cNvPr>
          <p:cNvSpPr txBox="1"/>
          <p:nvPr/>
        </p:nvSpPr>
        <p:spPr>
          <a:xfrm>
            <a:off x="8398276" y="4731799"/>
            <a:ext cx="356142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Шайхутдинова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Нелля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Фанисовна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 учитель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биологии МБОУ «Гимназия №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6», п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ризер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республиканского конкурса «Учитель года 2022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» в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н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оминации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«Генератор идей»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70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BFB93B-F659-467C-096D-A6FEC4FFF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560" y="0"/>
            <a:ext cx="8610600" cy="1293028"/>
          </a:xfrm>
        </p:spPr>
        <p:txBody>
          <a:bodyPr/>
          <a:lstStyle/>
          <a:p>
            <a:r>
              <a:rPr lang="ru-RU" dirty="0"/>
              <a:t>Игровые технологии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5F47DDB-58E4-558C-F4DF-EACEBF27F9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61" y="3469005"/>
            <a:ext cx="6024880" cy="33889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A8A82C-4F3A-B37C-1504-30F7AFFDC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960" y="1307361"/>
            <a:ext cx="5665081" cy="424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312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70DE117-0C9A-00BF-F646-0ADCCC0391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6827519" cy="38404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4A16DB-0EF6-6B44-393B-5623C17577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2349351"/>
            <a:ext cx="5872480" cy="440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529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E009D4-0D0C-A796-6C95-1C54AF88C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Рефлексия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2791C0-A0BB-D43C-763C-17886FB3E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2960" y="1889761"/>
            <a:ext cx="6695440" cy="1293028"/>
          </a:xfrm>
        </p:spPr>
        <p:txBody>
          <a:bodyPr/>
          <a:lstStyle/>
          <a:p>
            <a:pPr marL="0" indent="0">
              <a:buNone/>
            </a:pPr>
            <a:r>
              <a:rPr lang="ru-RU" sz="4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«разговор с самим собой»</a:t>
            </a:r>
            <a:endParaRPr lang="ru-RU" sz="4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357504-BC09-F79E-ACC9-EDE056C0B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93" y="1778000"/>
            <a:ext cx="3862806" cy="49682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9A0AEE-A20C-2F8C-5D88-9FD971BC1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75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DC2887-6D3B-62FE-2FA5-DD755EC5F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11442"/>
            <a:ext cx="4820920" cy="1293028"/>
          </a:xfrm>
        </p:spPr>
        <p:txBody>
          <a:bodyPr/>
          <a:lstStyle/>
          <a:p>
            <a:r>
              <a:rPr lang="ru-RU" dirty="0"/>
              <a:t>Оценки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7AF97D1-FC83-CD2D-44F5-93E44B3CC87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600" y="1244919"/>
            <a:ext cx="7335519" cy="550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B5C24C-1FCA-AD00-AD77-8E96DA00D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1" y="1534159"/>
            <a:ext cx="3831183" cy="334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108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586" y="2709671"/>
            <a:ext cx="5531104" cy="41483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656" y="1669889"/>
            <a:ext cx="5876544" cy="440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320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6C729C96-F29D-CCAC-CB5F-3B664A4DF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240" y="3728720"/>
            <a:ext cx="10347960" cy="3129280"/>
          </a:xfrm>
        </p:spPr>
        <p:txBody>
          <a:bodyPr>
            <a:normAutofit/>
          </a:bodyPr>
          <a:lstStyle/>
          <a:p>
            <a:r>
              <a:rPr lang="en-US" sz="1600" dirty="0">
                <a:solidFill>
                  <a:schemeClr val="accent5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https://infourok.ru/sposobi-ocenivaniya-na-urokah-721004.html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ttps://teacherofrussia.ru/uploads/documents/2022/docs-2022/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Показатели%20критериев%20оценивания%20конкурсных%20испытаний%20Всероссийского%20конкурса%20Учитель%20года%20России%202022%20года_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b0188b186bedf17f4c7df68e3f824f54.pdf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https://nsportal.ru/vuz/psikhologicheskie-nauki/library/2019/11/17/refleksiya-kak-etap-zanyatiya-vidy-priemy-primery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https://yandex.ru/images/search?from=tabbar&amp;text=5%20%D0%B8%204%20%D0%BE%D1%86%D0%B5%D0%BD%D0%BA%D0%B8&amp;pos=10&amp;img_url=http%3A%2F%2Fgimnazist1.ru%2Fnews%2Fnews1555294226.jpg&amp;rpt=simage&amp;lr=43</a:t>
            </a:r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BA787D-E577-BABF-B415-CD1760952BF0}"/>
              </a:ext>
            </a:extLst>
          </p:cNvPr>
          <p:cNvSpPr txBox="1"/>
          <p:nvPr/>
        </p:nvSpPr>
        <p:spPr>
          <a:xfrm>
            <a:off x="1564640" y="1180694"/>
            <a:ext cx="726879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200" b="1" dirty="0">
                <a:solidFill>
                  <a:srgbClr val="C00000"/>
                </a:solidFill>
                <a:latin typeface="Gabriola" panose="04040605051002020D02" pitchFamily="82" charset="0"/>
              </a:rPr>
              <a:t>Спасибо за внимание!</a:t>
            </a:r>
          </a:p>
          <a:p>
            <a:r>
              <a:rPr lang="ru-RU" sz="7200" b="1" dirty="0">
                <a:solidFill>
                  <a:srgbClr val="C00000"/>
                </a:solidFill>
                <a:latin typeface="Gabriola" panose="04040605051002020D02" pitchFamily="82" charset="0"/>
              </a:rPr>
              <a:t>Желаю успехов!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CD59AE2-5B2E-B779-0653-1BAD4A2DB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2313" y="0"/>
            <a:ext cx="3429687" cy="430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679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5584" y="0"/>
            <a:ext cx="8610600" cy="1293028"/>
          </a:xfrm>
        </p:spPr>
        <p:txBody>
          <a:bodyPr/>
          <a:lstStyle/>
          <a:p>
            <a:r>
              <a:rPr lang="ru-RU" dirty="0" smtClean="0"/>
              <a:t>Этапы урока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6092" y="995382"/>
            <a:ext cx="9819732" cy="586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2822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8F2F49D6-1FDC-0B53-AA52-A739883ACC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2896" y="474608"/>
            <a:ext cx="10997184" cy="627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42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DB20F-50AB-BD93-871D-F93347456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0749" y="475007"/>
            <a:ext cx="7121324" cy="1293028"/>
          </a:xfrm>
        </p:spPr>
        <p:txBody>
          <a:bodyPr/>
          <a:lstStyle/>
          <a:p>
            <a:r>
              <a:rPr lang="ru-RU" dirty="0"/>
              <a:t>Следим за временем!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37D2163-1AEA-19D8-546B-99CC784906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643" y="1768035"/>
            <a:ext cx="6516547" cy="488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46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0B5A99D-07BF-8FB1-EEEC-3D1320B84E9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695" y="0"/>
            <a:ext cx="102453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783A13-88BA-AA63-A914-27F828EA21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0160"/>
            <a:ext cx="1946695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88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B1958E74-FA63-5D2D-D2C8-589BC72603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3920" y="0"/>
            <a:ext cx="103530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365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26DF69-9F8B-691B-F87B-CEA9B3F8A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01733" cy="298222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7C69D-2CDF-CCF0-BC3B-741055044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8770" y="665504"/>
            <a:ext cx="6968923" cy="1293028"/>
          </a:xfrm>
        </p:spPr>
        <p:txBody>
          <a:bodyPr>
            <a:normAutofit fontScale="90000"/>
          </a:bodyPr>
          <a:lstStyle/>
          <a:p>
            <a:r>
              <a:rPr lang="ru-RU" b="0" i="1" u="sng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Допустимая продолжительность демонстрации экранных пособий: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26A4422-38CF-88E2-43CB-B9CCF6E981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8582449"/>
              </p:ext>
            </p:extLst>
          </p:nvPr>
        </p:nvGraphicFramePr>
        <p:xfrm>
          <a:off x="4155311" y="2624036"/>
          <a:ext cx="7800470" cy="4233962"/>
        </p:xfrm>
        <a:graphic>
          <a:graphicData uri="http://schemas.openxmlformats.org/drawingml/2006/table">
            <a:tbl>
              <a:tblPr/>
              <a:tblGrid>
                <a:gridCol w="3900235">
                  <a:extLst>
                    <a:ext uri="{9D8B030D-6E8A-4147-A177-3AD203B41FA5}">
                      <a16:colId xmlns:a16="http://schemas.microsoft.com/office/drawing/2014/main" val="4271738685"/>
                    </a:ext>
                  </a:extLst>
                </a:gridCol>
                <a:gridCol w="3900235">
                  <a:extLst>
                    <a:ext uri="{9D8B030D-6E8A-4147-A177-3AD203B41FA5}">
                      <a16:colId xmlns:a16="http://schemas.microsoft.com/office/drawing/2014/main" val="2644418366"/>
                    </a:ext>
                  </a:extLst>
                </a:gridCol>
              </a:tblGrid>
              <a:tr h="1777618"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3600" b="1" i="1" dirty="0">
                          <a:solidFill>
                            <a:srgbClr val="FF0000"/>
                          </a:solidFill>
                          <a:effectLst/>
                        </a:rPr>
                        <a:t>Класс</a:t>
                      </a:r>
                    </a:p>
                  </a:txBody>
                  <a:tcPr marL="15240" marR="15240" marT="15240" marB="15240" anchor="ctr">
                    <a:lnL w="12700" cap="flat" cmpd="sng" algn="ctr">
                      <a:solidFill>
                        <a:srgbClr val="E0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0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3600" b="1" i="1" dirty="0">
                          <a:solidFill>
                            <a:srgbClr val="FF0000"/>
                          </a:solidFill>
                          <a:effectLst/>
                        </a:rPr>
                        <a:t>Максимальная длительность</a:t>
                      </a:r>
                      <a:endParaRPr lang="en-US" sz="3600" b="1" i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 fontAlgn="base"/>
                      <a:r>
                        <a:rPr lang="ru-RU" sz="3600" b="1" i="1" dirty="0">
                          <a:solidFill>
                            <a:srgbClr val="FF0000"/>
                          </a:solidFill>
                          <a:effectLst/>
                        </a:rPr>
                        <a:t>в минутах</a:t>
                      </a:r>
                    </a:p>
                  </a:txBody>
                  <a:tcPr marL="15240" marR="15240" marT="15240" marB="15240" anchor="ctr">
                    <a:lnL w="12700" cap="flat" cmpd="sng" algn="ctr">
                      <a:solidFill>
                        <a:srgbClr val="60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A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8741433"/>
                  </a:ext>
                </a:extLst>
              </a:tr>
              <a:tr h="614086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3600">
                          <a:effectLst/>
                        </a:rPr>
                        <a:t>I - II</a:t>
                      </a:r>
                    </a:p>
                  </a:txBody>
                  <a:tcPr marL="15240" marR="15240" marT="15240" marB="15240" anchor="ctr">
                    <a:lnL w="12700" cap="flat" cmpd="sng" algn="ctr">
                      <a:solidFill>
                        <a:srgbClr val="20A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AB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3600">
                          <a:effectLst/>
                        </a:rPr>
                        <a:t>7-15 минут</a:t>
                      </a:r>
                    </a:p>
                  </a:txBody>
                  <a:tcPr marL="15240" marR="15240" marT="15240" marB="15240" anchor="ctr">
                    <a:lnL w="12700" cap="flat" cmpd="sng" algn="ctr">
                      <a:solidFill>
                        <a:srgbClr val="80AB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0A6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7632659"/>
                  </a:ext>
                </a:extLst>
              </a:tr>
              <a:tr h="614086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3600">
                          <a:effectLst/>
                        </a:rPr>
                        <a:t>III –IV</a:t>
                      </a:r>
                    </a:p>
                  </a:txBody>
                  <a:tcPr marL="15240" marR="15240" marT="15240" marB="15240" anchor="ctr">
                    <a:lnL w="12700" cap="flat" cmpd="sng" algn="ctr">
                      <a:solidFill>
                        <a:srgbClr val="20A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BF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3600" i="1">
                          <a:effectLst/>
                        </a:rPr>
                        <a:t>15 -20</a:t>
                      </a:r>
                      <a:r>
                        <a:rPr lang="ru-RU" sz="3600">
                          <a:effectLst/>
                        </a:rPr>
                        <a:t> минут</a:t>
                      </a:r>
                    </a:p>
                  </a:txBody>
                  <a:tcPr marL="15240" marR="15240" marT="15240" marB="15240" anchor="ctr">
                    <a:lnL w="12700" cap="flat" cmpd="sng" algn="ctr">
                      <a:solidFill>
                        <a:srgbClr val="A0BF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A9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741355"/>
                  </a:ext>
                </a:extLst>
              </a:tr>
              <a:tr h="614086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3600">
                          <a:effectLst/>
                        </a:rPr>
                        <a:t>V - VII</a:t>
                      </a:r>
                    </a:p>
                  </a:txBody>
                  <a:tcPr marL="15240" marR="15240" marT="15240" marB="15240" anchor="ctr">
                    <a:lnL w="12700" cap="flat" cmpd="sng" algn="ctr">
                      <a:solidFill>
                        <a:srgbClr val="20C1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3600" i="1">
                          <a:effectLst/>
                        </a:rPr>
                        <a:t>20 -25</a:t>
                      </a:r>
                      <a:r>
                        <a:rPr lang="ru-RU" sz="3600">
                          <a:effectLst/>
                        </a:rPr>
                        <a:t> минут</a:t>
                      </a:r>
                    </a:p>
                  </a:txBody>
                  <a:tcPr marL="15240" marR="15240" marT="15240" marB="15240" anchor="ctr">
                    <a:lnL w="12700" cap="flat" cmpd="sng" algn="ctr">
                      <a:solidFill>
                        <a:srgbClr val="40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0A6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2485950"/>
                  </a:ext>
                </a:extLst>
              </a:tr>
              <a:tr h="614086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3600">
                          <a:effectLst/>
                        </a:rPr>
                        <a:t>VIII - XI</a:t>
                      </a:r>
                    </a:p>
                  </a:txBody>
                  <a:tcPr marL="15240" marR="15240" marT="15240" marB="15240" anchor="ctr">
                    <a:lnL w="12700" cap="flat" cmpd="sng" algn="ctr">
                      <a:solidFill>
                        <a:srgbClr val="40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D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A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3600" i="1" dirty="0">
                          <a:effectLst/>
                        </a:rPr>
                        <a:t>20 -25</a:t>
                      </a:r>
                      <a:r>
                        <a:rPr lang="ru-RU" sz="3600" dirty="0">
                          <a:effectLst/>
                        </a:rPr>
                        <a:t> минут</a:t>
                      </a:r>
                    </a:p>
                  </a:txBody>
                  <a:tcPr marL="15240" marR="15240" marT="15240" marB="15240" anchor="ctr">
                    <a:lnL w="12700" cap="flat" cmpd="sng" algn="ctr">
                      <a:solidFill>
                        <a:srgbClr val="00BD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0A6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A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664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071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60CBE-19F4-DA9E-CEE9-850A59A05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7423" y="433399"/>
            <a:ext cx="6192455" cy="1955678"/>
          </a:xfrm>
        </p:spPr>
        <p:txBody>
          <a:bodyPr>
            <a:normAutofit/>
          </a:bodyPr>
          <a:lstStyle/>
          <a:p>
            <a:r>
              <a:rPr lang="ru-RU" dirty="0"/>
              <a:t>Технология критического мышления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97BEA1-7944-9A28-C32B-BD9E990B3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5617581" cy="42131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D2E2B8-7080-E447-0056-C9A355A1397D}"/>
              </a:ext>
            </a:extLst>
          </p:cNvPr>
          <p:cNvSpPr txBox="1"/>
          <p:nvPr/>
        </p:nvSpPr>
        <p:spPr>
          <a:xfrm>
            <a:off x="8987247" y="2500556"/>
            <a:ext cx="284416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0" i="0" dirty="0">
                <a:solidFill>
                  <a:srgbClr val="333333"/>
                </a:solidFill>
                <a:effectLst/>
                <a:latin typeface="YS Text"/>
              </a:rPr>
              <a:t>«</a:t>
            </a:r>
            <a:r>
              <a:rPr lang="ru-RU" sz="4400" b="1" i="0" dirty="0" err="1" smtClean="0">
                <a:solidFill>
                  <a:srgbClr val="333333"/>
                </a:solidFill>
                <a:effectLst/>
                <a:latin typeface="YS Text"/>
              </a:rPr>
              <a:t>Инсерт</a:t>
            </a:r>
            <a:r>
              <a:rPr lang="ru-RU" sz="4400" b="1" i="0" dirty="0" smtClean="0">
                <a:solidFill>
                  <a:srgbClr val="333333"/>
                </a:solidFill>
                <a:effectLst/>
                <a:latin typeface="YS Text"/>
              </a:rPr>
              <a:t>»</a:t>
            </a:r>
            <a:r>
              <a:rPr lang="ru-RU" sz="4400" b="0" i="0" dirty="0" smtClean="0">
                <a:solidFill>
                  <a:srgbClr val="333333"/>
                </a:solidFill>
                <a:effectLst/>
                <a:latin typeface="YS Text"/>
              </a:rPr>
              <a:t> </a:t>
            </a:r>
            <a:endParaRPr lang="ru-RU" sz="44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FE670B-C359-37A1-8FD2-BF5BAD799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6814" y="3429000"/>
            <a:ext cx="2498197" cy="32856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00F63FD-EBED-7688-E4A1-E396D7AADA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7088" y="2971267"/>
            <a:ext cx="5182310" cy="388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010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91F72B-2243-16E7-56D4-A51620223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4080" y="500805"/>
            <a:ext cx="8630359" cy="1293028"/>
          </a:xfrm>
        </p:spPr>
        <p:txBody>
          <a:bodyPr>
            <a:normAutofit fontScale="90000"/>
          </a:bodyPr>
          <a:lstStyle/>
          <a:p>
            <a:r>
              <a:rPr lang="ru-RU" dirty="0"/>
              <a:t>Технология</a:t>
            </a:r>
            <a:br>
              <a:rPr lang="ru-RU" dirty="0"/>
            </a:br>
            <a:r>
              <a:rPr lang="ru-RU" dirty="0"/>
              <a:t> Проблемного</a:t>
            </a:r>
            <a:br>
              <a:rPr lang="ru-RU" dirty="0"/>
            </a:br>
            <a:r>
              <a:rPr lang="ru-RU" dirty="0"/>
              <a:t> обучения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046C08-F7D0-BD51-09E2-F30E67A960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6096528" cy="34292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436DF5-FFA1-D848-27BD-F1F67927B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618" y="3579836"/>
            <a:ext cx="5238382" cy="29465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AB3BE23-5C9C-C481-3B29-F5E553BBA8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805" y="3677730"/>
            <a:ext cx="5238382" cy="294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569951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409</TotalTime>
  <Words>119</Words>
  <Application>Microsoft Office PowerPoint</Application>
  <PresentationFormat>Широкоэкранный</PresentationFormat>
  <Paragraphs>31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Century Gothic</vt:lpstr>
      <vt:lpstr>Gabriola</vt:lpstr>
      <vt:lpstr>Segoe Print</vt:lpstr>
      <vt:lpstr>Times New Roman</vt:lpstr>
      <vt:lpstr>YS Text</vt:lpstr>
      <vt:lpstr>След самолета</vt:lpstr>
      <vt:lpstr>2023</vt:lpstr>
      <vt:lpstr>Этапы урока</vt:lpstr>
      <vt:lpstr>Презентация PowerPoint</vt:lpstr>
      <vt:lpstr>Следим за временем!</vt:lpstr>
      <vt:lpstr>Презентация PowerPoint</vt:lpstr>
      <vt:lpstr>Презентация PowerPoint</vt:lpstr>
      <vt:lpstr>Допустимая продолжительность демонстрации экранных пособий:</vt:lpstr>
      <vt:lpstr>Технология критического мышления</vt:lpstr>
      <vt:lpstr>Технология  Проблемного  обучения</vt:lpstr>
      <vt:lpstr>Игровые технологии</vt:lpstr>
      <vt:lpstr>Презентация PowerPoint</vt:lpstr>
      <vt:lpstr>Рефлексия</vt:lpstr>
      <vt:lpstr>Оценки</vt:lpstr>
      <vt:lpstr>Домашнее задание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2023</dc:title>
  <dc:creator>XE</dc:creator>
  <cp:lastModifiedBy>Гулия</cp:lastModifiedBy>
  <cp:revision>8</cp:revision>
  <dcterms:created xsi:type="dcterms:W3CDTF">2022-11-18T18:03:26Z</dcterms:created>
  <dcterms:modified xsi:type="dcterms:W3CDTF">2022-11-21T07:21:39Z</dcterms:modified>
</cp:coreProperties>
</file>